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87" r:id="rId2"/>
    <p:sldId id="288" r:id="rId3"/>
    <p:sldId id="319" r:id="rId4"/>
    <p:sldId id="328" r:id="rId5"/>
    <p:sldId id="331" r:id="rId6"/>
    <p:sldId id="332" r:id="rId7"/>
    <p:sldId id="337" r:id="rId8"/>
    <p:sldId id="340" r:id="rId9"/>
    <p:sldId id="342" r:id="rId10"/>
    <p:sldId id="348" r:id="rId11"/>
    <p:sldId id="294" r:id="rId12"/>
    <p:sldId id="295" r:id="rId13"/>
    <p:sldId id="352" r:id="rId14"/>
    <p:sldId id="354" r:id="rId15"/>
    <p:sldId id="356" r:id="rId16"/>
    <p:sldId id="357" r:id="rId17"/>
    <p:sldId id="271" r:id="rId18"/>
    <p:sldId id="299" r:id="rId19"/>
    <p:sldId id="378" r:id="rId20"/>
    <p:sldId id="302" r:id="rId21"/>
    <p:sldId id="382" r:id="rId22"/>
    <p:sldId id="276" r:id="rId23"/>
    <p:sldId id="391" r:id="rId24"/>
    <p:sldId id="278" r:id="rId25"/>
    <p:sldId id="303" r:id="rId26"/>
    <p:sldId id="384" r:id="rId27"/>
    <p:sldId id="373" r:id="rId28"/>
    <p:sldId id="282" r:id="rId29"/>
    <p:sldId id="388" r:id="rId30"/>
    <p:sldId id="307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1656"/>
    <a:srgbClr val="F2F2F2"/>
    <a:srgbClr val="595959"/>
    <a:srgbClr val="FCF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FD1BDA-09A4-4ED4-A3B1-BD54C72BBB6D}" v="4" dt="2022-06-30T16:41:25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93"/>
  </p:normalViewPr>
  <p:slideViewPr>
    <p:cSldViewPr snapToGrid="0">
      <p:cViewPr varScale="1">
        <p:scale>
          <a:sx n="115" d="100"/>
          <a:sy n="115" d="100"/>
        </p:scale>
        <p:origin x="77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Goodall" userId="S::a.goodall0720181@arts.ac.uk::08de01ce-10a0-44de-808c-f3e2cd282680" providerId="AD" clId="Web-{B0FD1BDA-09A4-4ED4-A3B1-BD54C72BBB6D}"/>
    <pc:docChg chg="modSld">
      <pc:chgData name="Alex Goodall" userId="S::a.goodall0720181@arts.ac.uk::08de01ce-10a0-44de-808c-f3e2cd282680" providerId="AD" clId="Web-{B0FD1BDA-09A4-4ED4-A3B1-BD54C72BBB6D}" dt="2022-06-30T16:41:23.798" v="2" actId="20577"/>
      <pc:docMkLst>
        <pc:docMk/>
      </pc:docMkLst>
      <pc:sldChg chg="modSp">
        <pc:chgData name="Alex Goodall" userId="S::a.goodall0720181@arts.ac.uk::08de01ce-10a0-44de-808c-f3e2cd282680" providerId="AD" clId="Web-{B0FD1BDA-09A4-4ED4-A3B1-BD54C72BBB6D}" dt="2022-06-30T16:41:23.798" v="2" actId="20577"/>
        <pc:sldMkLst>
          <pc:docMk/>
          <pc:sldMk cId="2647287935" sldId="295"/>
        </pc:sldMkLst>
        <pc:spChg chg="mod">
          <ac:chgData name="Alex Goodall" userId="S::a.goodall0720181@arts.ac.uk::08de01ce-10a0-44de-808c-f3e2cd282680" providerId="AD" clId="Web-{B0FD1BDA-09A4-4ED4-A3B1-BD54C72BBB6D}" dt="2022-06-30T16:41:23.798" v="2" actId="20577"/>
          <ac:spMkLst>
            <pc:docMk/>
            <pc:sldMk cId="2647287935" sldId="295"/>
            <ac:spMk id="4" creationId="{5E11229C-253D-BB43-B394-5C3A7EE614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avoid overloading the slides with text, use speaker notes to add more detail and prompts.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1D15-B5DE-4BD5-A4FB-8CE7A139D4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456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3cf14c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f3cf14cb8f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455edcf4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455edcf4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avoid overloading the slides with text, use speaker notes to add more detail and prompts.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1D15-B5DE-4BD5-A4FB-8CE7A139D4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avoid overloading the slides with text, use speaker notes to add more detail and prompts.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1D15-B5DE-4BD5-A4FB-8CE7A139D4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0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avoid overloading the slides with text, use speaker notes to add more detail and prompts.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1D15-B5DE-4BD5-A4FB-8CE7A139D4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342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40cfc283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40cfc283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366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3cf14cb8f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3cf14cb8f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32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3cf14cb8f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3cf14cb8f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avoid overloading the slides with text, use speaker notes to add more detail and prompts.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1D15-B5DE-4BD5-A4FB-8CE7A139D48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241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3cf14cb8f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3cf14cb8f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2C96613-2613-8145-BDBC-95527046A2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169721"/>
            <a:ext cx="8424863" cy="210741"/>
          </a:xfrm>
        </p:spPr>
        <p:txBody>
          <a:bodyPr/>
          <a:lstStyle>
            <a:lvl1pPr marL="0" indent="0">
              <a:buNone/>
              <a:defRPr sz="1050" b="1"/>
            </a:lvl1pPr>
            <a:lvl2pPr marL="324000" indent="0">
              <a:buNone/>
              <a:defRPr sz="1200"/>
            </a:lvl2pPr>
            <a:lvl3pPr marL="324000" indent="0">
              <a:buNone/>
              <a:defRPr sz="1200"/>
            </a:lvl3pPr>
            <a:lvl4pPr marL="0" indent="0">
              <a:buNone/>
              <a:defRPr sz="1200"/>
            </a:lvl4pPr>
            <a:lvl5pPr marL="324000" indent="0">
              <a:buNone/>
              <a:defRPr sz="12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C99F548-E5CC-0448-82E6-D55920EF41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431" y="359774"/>
            <a:ext cx="8424000" cy="540000"/>
          </a:xfrm>
        </p:spPr>
        <p:txBody>
          <a:bodyPr anchor="b" anchorCtr="0"/>
          <a:lstStyle>
            <a:lvl1pPr algn="l">
              <a:defRPr sz="285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13" name="Content Placeholder 2" descr="Add chart, table or image here">
            <a:extLst>
              <a:ext uri="{FF2B5EF4-FFF2-40B4-BE49-F238E27FC236}">
                <a16:creationId xmlns:a16="http://schemas.microsoft.com/office/drawing/2014/main" id="{6F5D1C0F-74B3-8A4E-AAC6-F9A9FAAF8A5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8910" y="1194197"/>
            <a:ext cx="8424729" cy="326826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Add chart/table/photo</a:t>
            </a:r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30EEEBC-D860-D246-9F54-381A66182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5" y="4110956"/>
            <a:ext cx="1672754" cy="351000"/>
          </a:xfr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350"/>
            </a:lvl1pPr>
            <a:lvl2pPr marL="324000" indent="0">
              <a:buFontTx/>
              <a:buNone/>
              <a:defRPr sz="900"/>
            </a:lvl2pPr>
          </a:lstStyle>
          <a:p>
            <a:pPr lvl="1"/>
            <a:r>
              <a:rPr lang="en-US" dirty="0"/>
              <a:t> Image credit</a:t>
            </a:r>
            <a:br>
              <a:rPr lang="en-US" dirty="0"/>
            </a:br>
            <a:r>
              <a:rPr lang="en-US" dirty="0"/>
              <a:t> goes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FD903F-4131-8F43-9B3B-E4737201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9570" y="4573095"/>
            <a:ext cx="8424862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7196130-FE70-6D4A-9516-97747C1B4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3" y="4611342"/>
            <a:ext cx="1937785" cy="396510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685733F-6C6F-9549-84A0-153D0830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3168" y="4767264"/>
            <a:ext cx="5980272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Decolonial Wikipedia Editing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F0EE21-71A6-114A-A05C-5132C1425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3440" y="4767264"/>
            <a:ext cx="31056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8753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or statement – symb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8231" y="1867247"/>
            <a:ext cx="6967538" cy="1409007"/>
          </a:xfrm>
        </p:spPr>
        <p:txBody>
          <a:bodyPr anchor="ctr"/>
          <a:lstStyle>
            <a:lvl1pPr algn="ctr">
              <a:lnSpc>
                <a:spcPct val="110000"/>
              </a:lnSpc>
              <a:defRPr sz="2550" b="1">
                <a:solidFill>
                  <a:schemeClr val="bg1"/>
                </a:solidFill>
              </a:defRPr>
            </a:lvl1pPr>
          </a:lstStyle>
          <a:p>
            <a:r>
              <a:rPr lang="en-US"/>
              <a:t>Add Section title, quote or statement text </a:t>
            </a:r>
            <a:br>
              <a:rPr lang="en-US"/>
            </a:br>
            <a:r>
              <a:rPr lang="en-US"/>
              <a:t>2 lines max</a:t>
            </a:r>
            <a:endParaRPr lang="en-GB"/>
          </a:p>
        </p:txBody>
      </p:sp>
      <p:grpSp>
        <p:nvGrpSpPr>
          <p:cNvPr id="7" name="Group 6" descr="Large UAL brand colon symbol">
            <a:extLst>
              <a:ext uri="{FF2B5EF4-FFF2-40B4-BE49-F238E27FC236}">
                <a16:creationId xmlns:a16="http://schemas.microsoft.com/office/drawing/2014/main" id="{E4E37A13-D473-BA40-9527-A26177D393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3867497" y="458240"/>
            <a:ext cx="1409007" cy="4227020"/>
            <a:chOff x="3429000" y="0"/>
            <a:chExt cx="2286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045CDF-EA93-134D-B504-A522F08E8F3D}"/>
                </a:ext>
              </a:extLst>
            </p:cNvPr>
            <p:cNvSpPr/>
            <p:nvPr userDrawn="1"/>
          </p:nvSpPr>
          <p:spPr>
            <a:xfrm>
              <a:off x="3429000" y="0"/>
              <a:ext cx="22860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AC84F8-E839-CA43-A60E-B83570C53937}"/>
                </a:ext>
              </a:extLst>
            </p:cNvPr>
            <p:cNvSpPr/>
            <p:nvPr userDrawn="1"/>
          </p:nvSpPr>
          <p:spPr>
            <a:xfrm>
              <a:off x="3429000" y="4572000"/>
              <a:ext cx="22860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4061969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E77F893-67C0-CE4F-A59D-E2C0A7A456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9721"/>
            <a:ext cx="8424863" cy="210741"/>
          </a:xfrm>
        </p:spPr>
        <p:txBody>
          <a:bodyPr/>
          <a:lstStyle>
            <a:lvl1pPr marL="0" indent="0">
              <a:buNone/>
              <a:defRPr sz="1050" b="1"/>
            </a:lvl1pPr>
            <a:lvl2pPr marL="324000" indent="0">
              <a:buNone/>
              <a:defRPr sz="1200"/>
            </a:lvl2pPr>
            <a:lvl3pPr marL="324000" indent="0">
              <a:buNone/>
              <a:defRPr sz="1200"/>
            </a:lvl3pPr>
            <a:lvl4pPr marL="0" indent="0">
              <a:buNone/>
              <a:defRPr sz="1200"/>
            </a:lvl4pPr>
            <a:lvl5pPr marL="324000" indent="0">
              <a:buNone/>
              <a:defRPr sz="12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F15A368-1733-764C-B16B-70BDFCDA4C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431" y="359774"/>
            <a:ext cx="8424000" cy="540000"/>
          </a:xfrm>
        </p:spPr>
        <p:txBody>
          <a:bodyPr anchor="b" anchorCtr="0"/>
          <a:lstStyle>
            <a:lvl1pPr algn="l">
              <a:defRPr sz="285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998" y="1201902"/>
            <a:ext cx="4859702" cy="32605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Picture Placeholder 3" descr="Add image here"/>
          <p:cNvSpPr>
            <a:spLocks noGrp="1"/>
          </p:cNvSpPr>
          <p:nvPr>
            <p:ph type="pic" sz="quarter" idx="10"/>
          </p:nvPr>
        </p:nvSpPr>
        <p:spPr>
          <a:xfrm>
            <a:off x="6056710" y="1201902"/>
            <a:ext cx="2727290" cy="15660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8" name="Picture Placeholder 3" descr="Add image here or remove placeholder box if not required">
            <a:extLst>
              <a:ext uri="{FF2B5EF4-FFF2-40B4-BE49-F238E27FC236}">
                <a16:creationId xmlns:a16="http://schemas.microsoft.com/office/drawing/2014/main" id="{856F6CC8-311C-B64C-8916-5A1222AAAC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6710" y="2882797"/>
            <a:ext cx="2727000" cy="15660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31FF65-03E8-8A49-B200-30B7E9B5F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9570" y="4573095"/>
            <a:ext cx="8424862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292342F-D3CE-4E49-9241-D37271737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3" y="4611342"/>
            <a:ext cx="1937785" cy="396510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FCB8051-DAAA-514B-972B-6B1708BD2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3168" y="4767264"/>
            <a:ext cx="5980272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Decolonial Wikipedia Editing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848389-282B-0C4B-90ED-D81CEE670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3440" y="4767264"/>
            <a:ext cx="31056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2202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 and content 1/3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324497-2F38-AD4E-829F-1579C94E9A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169721"/>
            <a:ext cx="8424863" cy="210741"/>
          </a:xfrm>
        </p:spPr>
        <p:txBody>
          <a:bodyPr/>
          <a:lstStyle>
            <a:lvl1pPr marL="0" indent="0">
              <a:buNone/>
              <a:defRPr sz="1050" b="1"/>
            </a:lvl1pPr>
            <a:lvl2pPr marL="324000" indent="0">
              <a:buNone/>
              <a:defRPr sz="1200"/>
            </a:lvl2pPr>
            <a:lvl3pPr marL="324000" indent="0">
              <a:buNone/>
              <a:defRPr sz="1200"/>
            </a:lvl3pPr>
            <a:lvl4pPr marL="0" indent="0">
              <a:buNone/>
              <a:defRPr sz="1200"/>
            </a:lvl4pPr>
            <a:lvl5pPr marL="324000" indent="0">
              <a:buNone/>
              <a:defRPr sz="1200"/>
            </a:lvl5pPr>
          </a:lstStyle>
          <a:p>
            <a:pPr lvl="0"/>
            <a:r>
              <a:rPr lang="en-US" dirty="0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B82E3E-EE9A-C14D-BE3F-85108C85DB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431" y="359774"/>
            <a:ext cx="8424000" cy="540000"/>
          </a:xfrm>
        </p:spPr>
        <p:txBody>
          <a:bodyPr anchor="b" anchorCtr="0"/>
          <a:lstStyle>
            <a:lvl1pPr algn="l">
              <a:defRPr sz="285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71" y="1194198"/>
            <a:ext cx="2727721" cy="3276505"/>
          </a:xfrm>
        </p:spPr>
        <p:txBody>
          <a:bodyPr anchor="ctr"/>
          <a:lstStyle>
            <a:lvl1pPr marL="0" indent="0" algn="l">
              <a:buNone/>
              <a:defRPr sz="2550" b="1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statement text or quote in the space, use 34pt or 24pt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F3EFB-C9F8-E04B-8B93-5D6DF7840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87291" y="0"/>
            <a:ext cx="605671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027F85-A326-5B4C-A284-BD4EA17ED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87291" y="0"/>
            <a:ext cx="6056710" cy="51435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schemeClr val="tx1"/>
              </a:solidFill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3A1DA97-7FEA-2F42-8E12-4BABE52A9AD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924300" y="1194198"/>
            <a:ext cx="4860131" cy="32682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0EA739-BE1A-6748-96FD-C4F5683CC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9570" y="4573095"/>
            <a:ext cx="8424862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74A38FA-9A86-7049-9050-DE6098499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3" y="4611342"/>
            <a:ext cx="1937785" cy="396510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C7EDDFB0-8C35-B242-B9C7-9FF8CD6E3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3168" y="4767264"/>
            <a:ext cx="5980272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Decolonial Wikipedia Editing</a:t>
            </a:r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E590B1C-3001-3A4C-AE2A-BA95BADFA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3440" y="4767264"/>
            <a:ext cx="31056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677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7DE77F0-5E8F-F445-AB32-F30736265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9721"/>
            <a:ext cx="8424863" cy="210741"/>
          </a:xfrm>
        </p:spPr>
        <p:txBody>
          <a:bodyPr/>
          <a:lstStyle>
            <a:lvl1pPr marL="0" indent="0">
              <a:buNone/>
              <a:defRPr sz="1050" b="1"/>
            </a:lvl1pPr>
            <a:lvl2pPr marL="324000" indent="0">
              <a:buNone/>
              <a:defRPr sz="1200"/>
            </a:lvl2pPr>
            <a:lvl3pPr marL="324000" indent="0">
              <a:buNone/>
              <a:defRPr sz="1200"/>
            </a:lvl3pPr>
            <a:lvl4pPr marL="0" indent="0">
              <a:buNone/>
              <a:defRPr sz="1200"/>
            </a:lvl4pPr>
            <a:lvl5pPr marL="324000" indent="0">
              <a:buNone/>
              <a:defRPr sz="12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36DDD88-F5A8-0D44-B7D8-EAAB62AC4A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431" y="359774"/>
            <a:ext cx="8424000" cy="540000"/>
          </a:xfrm>
        </p:spPr>
        <p:txBody>
          <a:bodyPr anchor="b" anchorCtr="0"/>
          <a:lstStyle>
            <a:lvl1pPr algn="l">
              <a:defRPr sz="285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570" y="1194197"/>
            <a:ext cx="6291262" cy="3268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768CFC-6AEF-D744-A23B-B3F7B1CC1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9570" y="4573095"/>
            <a:ext cx="8424862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D8E003C-1168-5E45-9A26-6F1AA94F6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3" y="4611342"/>
            <a:ext cx="1937785" cy="39651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244053C-E493-6C4D-9CEF-16DB2081F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3168" y="4767264"/>
            <a:ext cx="5980272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Decolonial Wikipedia Editing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93710B7-7EB9-FA45-A0FE-45B364844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3440" y="4767264"/>
            <a:ext cx="31056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657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4C29ADA-2C74-8848-9D73-1968630AA9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9721"/>
            <a:ext cx="8424863" cy="210741"/>
          </a:xfrm>
        </p:spPr>
        <p:txBody>
          <a:bodyPr/>
          <a:lstStyle>
            <a:lvl1pPr marL="0" indent="0">
              <a:buNone/>
              <a:defRPr sz="1050" b="1"/>
            </a:lvl1pPr>
            <a:lvl2pPr marL="324000" indent="0">
              <a:buNone/>
              <a:defRPr sz="1200"/>
            </a:lvl2pPr>
            <a:lvl3pPr marL="324000" indent="0">
              <a:buNone/>
              <a:defRPr sz="1200"/>
            </a:lvl3pPr>
            <a:lvl4pPr marL="0" indent="0">
              <a:buNone/>
              <a:defRPr sz="1200"/>
            </a:lvl4pPr>
            <a:lvl5pPr marL="324000" indent="0">
              <a:buNone/>
              <a:defRPr sz="12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380B404-1F62-4A41-813F-C9C69982E6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431" y="359774"/>
            <a:ext cx="8424000" cy="540000"/>
          </a:xfrm>
        </p:spPr>
        <p:txBody>
          <a:bodyPr anchor="b" anchorCtr="0"/>
          <a:lstStyle>
            <a:lvl1pPr algn="l">
              <a:defRPr sz="285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570" y="1194197"/>
            <a:ext cx="8424430" cy="3268265"/>
          </a:xfrm>
        </p:spPr>
        <p:txBody>
          <a:bodyPr numCol="2" spcCol="720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99F18A-DC93-8D43-B5EA-B3DEB27C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9570" y="4573095"/>
            <a:ext cx="8424862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F6A94CB-E55B-8549-B957-5BE33C1D4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3" y="4611342"/>
            <a:ext cx="1937785" cy="396510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999A4BE-B528-B04B-85B9-C6C54914F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3168" y="4767264"/>
            <a:ext cx="5980272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Decolonial Wikipedia Editing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F507F58-E567-5F48-A2BB-D93CE6CA1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3440" y="4767264"/>
            <a:ext cx="31056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3464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8EFA127-AF66-DF47-AE0A-5AE59DEEA3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9721"/>
            <a:ext cx="8424863" cy="210741"/>
          </a:xfrm>
        </p:spPr>
        <p:txBody>
          <a:bodyPr/>
          <a:lstStyle>
            <a:lvl1pPr marL="0" indent="0">
              <a:buNone/>
              <a:defRPr sz="1050" b="1"/>
            </a:lvl1pPr>
            <a:lvl2pPr marL="324000" indent="0">
              <a:buNone/>
              <a:defRPr sz="1200"/>
            </a:lvl2pPr>
            <a:lvl3pPr marL="324000" indent="0">
              <a:buNone/>
              <a:defRPr sz="1200"/>
            </a:lvl3pPr>
            <a:lvl4pPr marL="0" indent="0">
              <a:buNone/>
              <a:defRPr sz="1200"/>
            </a:lvl4pPr>
            <a:lvl5pPr marL="324000" indent="0">
              <a:buNone/>
              <a:defRPr sz="12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BF9F6A-185E-D049-AB08-15D7583E12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431" y="359774"/>
            <a:ext cx="8424000" cy="540000"/>
          </a:xfrm>
        </p:spPr>
        <p:txBody>
          <a:bodyPr anchor="b" anchorCtr="0"/>
          <a:lstStyle>
            <a:lvl1pPr algn="l">
              <a:defRPr sz="285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570" y="1194197"/>
            <a:ext cx="4140430" cy="32682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11" descr="Add chart, table or image here">
            <a:extLst>
              <a:ext uri="{FF2B5EF4-FFF2-40B4-BE49-F238E27FC236}">
                <a16:creationId xmlns:a16="http://schemas.microsoft.com/office/drawing/2014/main" id="{A6E03B43-8C85-3146-B22E-4FD9A082F70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43439" y="1194197"/>
            <a:ext cx="4140200" cy="3268265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Add chart/table/photo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DD6696-3FA5-8E4E-B7A1-26C67A1C9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9570" y="4573095"/>
            <a:ext cx="8424862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F8F4CB0-8FB8-6747-883B-C50A25AF3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3" y="4611342"/>
            <a:ext cx="1937785" cy="396510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C3FEA33-AC9B-6043-9DDD-CE162D572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3168" y="4767264"/>
            <a:ext cx="5980272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/>
              <a:t>Presentation Title [To change text: Insert &gt; Header and Footer]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8FE6DA1-D5C2-9742-9034-655CED407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3440" y="4767264"/>
            <a:ext cx="31056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8439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ttlingard.com/writing-wikipedia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estival_of_Empire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098739-5B2B-8A44-81DF-74EC0305B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Decolonial Wikipedia Editing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E82DA0-063A-1F45-8402-076075DE17D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11">
            <a:extLst>
              <a:ext uri="{FF2B5EF4-FFF2-40B4-BE49-F238E27FC236}">
                <a16:creationId xmlns:a16="http://schemas.microsoft.com/office/drawing/2014/main" id="{9B442D5B-4531-7143-9C87-4EE1176FA8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28" b="728"/>
          <a:stretch/>
        </p:blipFill>
        <p:spPr>
          <a:xfrm>
            <a:off x="359569" y="1202173"/>
            <a:ext cx="8424863" cy="3268265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9731518-D1B8-F04E-97FD-51E180425CD1}"/>
              </a:ext>
            </a:extLst>
          </p:cNvPr>
          <p:cNvSpPr txBox="1">
            <a:spLocks/>
          </p:cNvSpPr>
          <p:nvPr/>
        </p:nvSpPr>
        <p:spPr>
          <a:xfrm>
            <a:off x="0" y="4169192"/>
            <a:ext cx="5645888" cy="351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126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None/>
              <a:tabLst/>
              <a:defRPr sz="18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0" algn="l" defTabSz="126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80000"/>
              <a:buFontTx/>
              <a:buNone/>
              <a:tabLst>
                <a:tab pos="126000" algn="l"/>
              </a:tabLst>
              <a:defRPr sz="16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432000" algn="l" defTabSz="126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Pct val="80000"/>
              <a:buFont typeface="Wingdings 2" panose="05020102010507070707" pitchFamily="18" charset="2"/>
              <a:buChar char=""/>
              <a:tabLst>
                <a:tab pos="126000" algn="l"/>
              </a:tabLst>
              <a:defRPr sz="2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432000" algn="l" defTabSz="126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¢"/>
              <a:tabLst/>
              <a:defRPr sz="2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432000" algn="l" defTabSz="126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¢"/>
              <a:tabLst>
                <a:tab pos="126000" algn="l"/>
              </a:tabLst>
              <a:defRPr sz="2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432000" algn="l" defTabSz="126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£"/>
              <a:tabLst>
                <a:tab pos="126000" algn="l"/>
              </a:tabLst>
              <a:defRPr sz="2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00" indent="-432000" algn="l" defTabSz="126000" rtl="0" eaLnBrk="1" latinLnBrk="0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126000" algn="l"/>
              </a:tabLst>
              <a:defRPr sz="2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60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26000" algn="l"/>
              </a:tabLst>
              <a:defRPr sz="2400" b="1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260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26000" algn="l"/>
              </a:tabLst>
              <a:defRPr sz="2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900" dirty="0"/>
              <a:t>Image from Wikimedia commons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68304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7FD945-7DC8-A043-B18A-E9AC8B0EAF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Aims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1229C-253D-BB43-B394-5C3A7EE614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000" y="1026397"/>
            <a:ext cx="8424000" cy="3562689"/>
          </a:xfrm>
        </p:spPr>
        <p:txBody>
          <a:bodyPr>
            <a:no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2400" dirty="0"/>
              <a:t>Increase the visibility and credibility of under-represented artists, researchers and events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 marL="114300" indent="0">
              <a:lnSpc>
                <a:spcPct val="100000"/>
              </a:lnSpc>
              <a:buNone/>
            </a:pPr>
            <a:r>
              <a:rPr lang="en-US" sz="2400" dirty="0"/>
              <a:t>Support students and staff to become Wikipedia editors and creators with </a:t>
            </a:r>
            <a:r>
              <a:rPr lang="en-US" sz="2400" dirty="0" err="1"/>
              <a:t>decolonisation</a:t>
            </a:r>
            <a:r>
              <a:rPr lang="en-US" sz="2400" dirty="0"/>
              <a:t> at the heart of our efforts.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 marL="114300" indent="0">
              <a:lnSpc>
                <a:spcPct val="100000"/>
              </a:lnSpc>
              <a:buNone/>
            </a:pPr>
            <a:r>
              <a:rPr lang="en-US" sz="2400" dirty="0"/>
              <a:t>An opportunity for you to play an active role in </a:t>
            </a:r>
            <a:r>
              <a:rPr lang="en-US" sz="2400" dirty="0" err="1"/>
              <a:t>decolonising</a:t>
            </a:r>
            <a:r>
              <a:rPr lang="en-US" sz="2400" dirty="0"/>
              <a:t> knowledge &amp; improve your research, writing and editing skills.</a:t>
            </a:r>
          </a:p>
          <a:p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1640F-3909-B243-A9D9-27CA0E0A8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Decolonial Wikipedia Editing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27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3F1B-8EA0-064E-B02D-EFDD4AC43A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Editing Wikipedia</a:t>
            </a:r>
          </a:p>
        </p:txBody>
      </p:sp>
    </p:spTree>
    <p:extLst>
      <p:ext uri="{BB962C8B-B14F-4D97-AF65-F5344CB8AC3E}">
        <p14:creationId xmlns:p14="http://schemas.microsoft.com/office/powerpoint/2010/main" val="111378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7FD945-7DC8-A043-B18A-E9AC8B0EAF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an account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1229C-253D-BB43-B394-5C3A7EE614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570" y="1194197"/>
            <a:ext cx="8424000" cy="3268266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114300" indent="0">
              <a:buNone/>
            </a:pPr>
            <a:r>
              <a:rPr lang="en-US" dirty="0"/>
              <a:t>Demonstration in the video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1640F-3909-B243-A9D9-27CA0E0A8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Decolonial Wikipedia Editing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287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799B01C-2F6C-5748-B7BA-46673757A0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Profile Declaration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8A9E6E-92F3-314A-94E1-A2FCC26751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139" y="899774"/>
            <a:ext cx="8424430" cy="4141334"/>
          </a:xfrm>
        </p:spPr>
        <p:txBody>
          <a:bodyPr spcCol="360000">
            <a:no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2400" b="1" dirty="0"/>
              <a:t>If you’re editing as part of any paid UAL role:​</a:t>
            </a:r>
          </a:p>
          <a:p>
            <a:pPr marL="114300" indent="0">
              <a:lnSpc>
                <a:spcPct val="100000"/>
              </a:lnSpc>
              <a:buNone/>
            </a:pPr>
            <a:endParaRPr lang="en-US" sz="1550" b="1" dirty="0"/>
          </a:p>
          <a:p>
            <a:pPr marL="114300" indent="0">
              <a:lnSpc>
                <a:spcPct val="100000"/>
              </a:lnSpc>
              <a:buNone/>
            </a:pPr>
            <a:r>
              <a:rPr lang="en-US" sz="1600" dirty="0"/>
              <a:t>“I work for the University of Arts London and am editing Wikipedia as part of my work. I am aware of the conflict of interest guidelines as well as policies around content, and will work within them.​”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1600" dirty="0"/>
              <a:t>​</a:t>
            </a:r>
          </a:p>
          <a:p>
            <a:pPr marL="114300" indent="0">
              <a:lnSpc>
                <a:spcPct val="100000"/>
              </a:lnSpc>
              <a:buNone/>
            </a:pPr>
            <a:endParaRPr lang="en-US" sz="1550" b="1" dirty="0"/>
          </a:p>
          <a:p>
            <a:pPr marL="114300" indent="0">
              <a:lnSpc>
                <a:spcPct val="100000"/>
              </a:lnSpc>
              <a:buNone/>
            </a:pPr>
            <a:endParaRPr lang="en-US" sz="1550" b="1" dirty="0"/>
          </a:p>
          <a:p>
            <a:pPr marL="114300" indent="0">
              <a:lnSpc>
                <a:spcPct val="100000"/>
              </a:lnSpc>
              <a:buNone/>
            </a:pPr>
            <a:endParaRPr lang="en-US" sz="1550" b="1" dirty="0"/>
          </a:p>
          <a:p>
            <a:pPr marL="114300" indent="0">
              <a:lnSpc>
                <a:spcPct val="100000"/>
              </a:lnSpc>
              <a:buNone/>
            </a:pPr>
            <a:endParaRPr lang="en-US" sz="1550" b="1" dirty="0"/>
          </a:p>
          <a:p>
            <a:pPr marL="114300" indent="0">
              <a:lnSpc>
                <a:spcPct val="100000"/>
              </a:lnSpc>
              <a:buNone/>
            </a:pPr>
            <a:endParaRPr lang="en-US" sz="1550" b="1" dirty="0"/>
          </a:p>
          <a:p>
            <a:pPr marL="114300" indent="0">
              <a:lnSpc>
                <a:spcPct val="100000"/>
              </a:lnSpc>
              <a:buNone/>
            </a:pPr>
            <a:endParaRPr lang="en-US" sz="1550" b="1" dirty="0"/>
          </a:p>
          <a:p>
            <a:pPr marL="114300" indent="0">
              <a:lnSpc>
                <a:spcPct val="100000"/>
              </a:lnSpc>
              <a:buNone/>
            </a:pPr>
            <a:r>
              <a:rPr lang="en-US" sz="2400" b="1" dirty="0"/>
              <a:t>If you’re not being paid:​</a:t>
            </a:r>
          </a:p>
          <a:p>
            <a:pPr marL="114300" indent="0">
              <a:lnSpc>
                <a:spcPct val="100000"/>
              </a:lnSpc>
              <a:buNone/>
            </a:pPr>
            <a:endParaRPr lang="en-US" sz="1550" b="1" dirty="0"/>
          </a:p>
          <a:p>
            <a:pPr marL="114300" indent="0">
              <a:lnSpc>
                <a:spcPct val="100000"/>
              </a:lnSpc>
              <a:buNone/>
            </a:pPr>
            <a:r>
              <a:rPr lang="en-US" sz="1600" dirty="0"/>
              <a:t>“I am a current student at the University of Arts London. I am currently working on editing Wikipedia, contributing to the </a:t>
            </a:r>
            <a:r>
              <a:rPr lang="en-US" sz="1600" dirty="0" err="1"/>
              <a:t>decolonisation</a:t>
            </a:r>
            <a:r>
              <a:rPr lang="en-US" sz="1600" dirty="0"/>
              <a:t> of the curriculum, at the London College of Communication. I will abide by the conflict of interest guidelines as well as policies around content. I am receiving training on how to edit as part of a project with LCC and Wikimedia UK. If you have questions you can contact Richard </a:t>
            </a:r>
            <a:r>
              <a:rPr lang="en-US" sz="1600" dirty="0" err="1"/>
              <a:t>Nevell</a:t>
            </a:r>
            <a:r>
              <a:rPr lang="en-US" sz="1600" dirty="0"/>
              <a:t> at </a:t>
            </a:r>
            <a:r>
              <a:rPr lang="en-US" sz="1600" dirty="0" err="1"/>
              <a:t>richard.nevell@wikimedia.org.uk</a:t>
            </a:r>
            <a:r>
              <a:rPr lang="en-US" sz="1600" dirty="0"/>
              <a:t>​”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D501B82-4311-1041-9FCE-7044D5A94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Decolonial Wikipedia Editing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365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280EE3-7DF2-804F-9F60-95160719CB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counts as an edit?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039F6-9403-5149-90EC-088F08AEC6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569" y="1194197"/>
            <a:ext cx="8532639" cy="3268266"/>
          </a:xfrm>
        </p:spPr>
        <p:txBody>
          <a:bodyPr/>
          <a:lstStyle/>
          <a:p>
            <a:pPr marL="114300" indent="0">
              <a:buNone/>
            </a:pPr>
            <a:r>
              <a:rPr lang="en-US" sz="2400" dirty="0"/>
              <a:t>Minor edits </a:t>
            </a:r>
          </a:p>
          <a:p>
            <a:pPr marL="114300" indent="0">
              <a:buNone/>
            </a:pPr>
            <a:r>
              <a:rPr lang="en-US" sz="2400" dirty="0"/>
              <a:t>e.g. small corrections, small additions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Major/extensive edits</a:t>
            </a:r>
          </a:p>
          <a:p>
            <a:pPr marL="114300" indent="0">
              <a:buNone/>
            </a:pPr>
            <a:r>
              <a:rPr lang="en-US" sz="2400" dirty="0"/>
              <a:t>e.g. major page overhauls, addition of extensive research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05EB7-1ED1-DB49-A64A-A88BEF127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Decolonial Wikipedia Editing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442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550" y="75850"/>
            <a:ext cx="8291450" cy="43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/>
          <p:nvPr/>
        </p:nvSpPr>
        <p:spPr>
          <a:xfrm>
            <a:off x="404400" y="2028350"/>
            <a:ext cx="4575000" cy="2496000"/>
          </a:xfrm>
          <a:prstGeom prst="ellipse">
            <a:avLst/>
          </a:prstGeom>
          <a:noFill/>
          <a:ln w="38100" cap="flat" cmpd="sng">
            <a:solidFill>
              <a:srgbClr val="F53E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26"/>
          <p:cNvGrpSpPr/>
          <p:nvPr/>
        </p:nvGrpSpPr>
        <p:grpSpPr>
          <a:xfrm rot="-702326">
            <a:off x="3526175" y="3787631"/>
            <a:ext cx="1838881" cy="555955"/>
            <a:chOff x="5339475" y="3646075"/>
            <a:chExt cx="1838700" cy="555900"/>
          </a:xfrm>
        </p:grpSpPr>
        <p:sp>
          <p:nvSpPr>
            <p:cNvPr id="148" name="Google Shape;148;p26"/>
            <p:cNvSpPr/>
            <p:nvPr/>
          </p:nvSpPr>
          <p:spPr>
            <a:xfrm>
              <a:off x="5339475" y="3646075"/>
              <a:ext cx="1838700" cy="555900"/>
            </a:xfrm>
            <a:prstGeom prst="rect">
              <a:avLst/>
            </a:prstGeom>
            <a:solidFill>
              <a:srgbClr val="F53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149;p26"/>
            <p:cNvGrpSpPr/>
            <p:nvPr/>
          </p:nvGrpSpPr>
          <p:grpSpPr>
            <a:xfrm>
              <a:off x="5459312" y="3677724"/>
              <a:ext cx="1617925" cy="492600"/>
              <a:chOff x="5244350" y="3969025"/>
              <a:chExt cx="1617925" cy="492600"/>
            </a:xfrm>
          </p:grpSpPr>
          <p:sp>
            <p:nvSpPr>
              <p:cNvPr id="150" name="Google Shape;150;p26"/>
              <p:cNvSpPr/>
              <p:nvPr/>
            </p:nvSpPr>
            <p:spPr>
              <a:xfrm rot="-2266">
                <a:off x="6407175" y="4006829"/>
                <a:ext cx="455100" cy="417000"/>
              </a:xfrm>
              <a:prstGeom prst="star4">
                <a:avLst>
                  <a:gd name="adj" fmla="val 12500"/>
                </a:avLst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51" name="Google Shape;151;p26"/>
              <p:cNvSpPr/>
              <p:nvPr/>
            </p:nvSpPr>
            <p:spPr>
              <a:xfrm rot="-2266">
                <a:off x="5244350" y="4006829"/>
                <a:ext cx="455100" cy="417000"/>
              </a:xfrm>
              <a:prstGeom prst="star4">
                <a:avLst>
                  <a:gd name="adj" fmla="val 12500"/>
                </a:avLst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52" name="Google Shape;152;p26"/>
              <p:cNvSpPr txBox="1"/>
              <p:nvPr/>
            </p:nvSpPr>
            <p:spPr>
              <a:xfrm>
                <a:off x="5699450" y="3969025"/>
                <a:ext cx="8973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>
                    <a:solidFill>
                      <a:schemeClr val="dk1"/>
                    </a:solidFill>
                  </a:rPr>
                  <a:t>new!</a:t>
                </a:r>
                <a:endParaRPr sz="2000">
                  <a:solidFill>
                    <a:schemeClr val="dk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5736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1307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822925"/>
            <a:ext cx="8839200" cy="14179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27"/>
          <p:cNvCxnSpPr/>
          <p:nvPr/>
        </p:nvCxnSpPr>
        <p:spPr>
          <a:xfrm rot="10800000" flipH="1">
            <a:off x="252750" y="3311075"/>
            <a:ext cx="8479800" cy="12600"/>
          </a:xfrm>
          <a:prstGeom prst="straightConnector1">
            <a:avLst/>
          </a:prstGeom>
          <a:noFill/>
          <a:ln w="28575" cap="flat" cmpd="sng">
            <a:solidFill>
              <a:srgbClr val="F53E6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Google Shape;160;p27"/>
          <p:cNvCxnSpPr/>
          <p:nvPr/>
        </p:nvCxnSpPr>
        <p:spPr>
          <a:xfrm>
            <a:off x="252750" y="3531750"/>
            <a:ext cx="6634800" cy="300"/>
          </a:xfrm>
          <a:prstGeom prst="straightConnector1">
            <a:avLst/>
          </a:prstGeom>
          <a:noFill/>
          <a:ln w="28575" cap="flat" cmpd="sng">
            <a:solidFill>
              <a:srgbClr val="F53E6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1" name="Google Shape;161;p27"/>
          <p:cNvGrpSpPr/>
          <p:nvPr/>
        </p:nvGrpSpPr>
        <p:grpSpPr>
          <a:xfrm rot="204603">
            <a:off x="3807385" y="2686959"/>
            <a:ext cx="1007737" cy="414480"/>
            <a:chOff x="5339475" y="3646075"/>
            <a:chExt cx="1838700" cy="670509"/>
          </a:xfrm>
        </p:grpSpPr>
        <p:sp>
          <p:nvSpPr>
            <p:cNvPr id="162" name="Google Shape;162;p27"/>
            <p:cNvSpPr/>
            <p:nvPr/>
          </p:nvSpPr>
          <p:spPr>
            <a:xfrm>
              <a:off x="5339475" y="3646075"/>
              <a:ext cx="1838700" cy="555900"/>
            </a:xfrm>
            <a:prstGeom prst="rect">
              <a:avLst/>
            </a:prstGeom>
            <a:solidFill>
              <a:srgbClr val="F53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" name="Google Shape;163;p27"/>
            <p:cNvGrpSpPr/>
            <p:nvPr/>
          </p:nvGrpSpPr>
          <p:grpSpPr>
            <a:xfrm>
              <a:off x="5459312" y="3669184"/>
              <a:ext cx="1617925" cy="647400"/>
              <a:chOff x="5244350" y="3960484"/>
              <a:chExt cx="1617925" cy="647400"/>
            </a:xfrm>
          </p:grpSpPr>
          <p:sp>
            <p:nvSpPr>
              <p:cNvPr id="164" name="Google Shape;164;p27"/>
              <p:cNvSpPr/>
              <p:nvPr/>
            </p:nvSpPr>
            <p:spPr>
              <a:xfrm rot="-2266">
                <a:off x="6407175" y="4006829"/>
                <a:ext cx="455100" cy="417000"/>
              </a:xfrm>
              <a:prstGeom prst="star4">
                <a:avLst>
                  <a:gd name="adj" fmla="val 12500"/>
                </a:avLst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 rot="-2266">
                <a:off x="5244350" y="4006829"/>
                <a:ext cx="455100" cy="417000"/>
              </a:xfrm>
              <a:prstGeom prst="star4">
                <a:avLst>
                  <a:gd name="adj" fmla="val 12500"/>
                </a:avLst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6" name="Google Shape;166;p27"/>
              <p:cNvSpPr txBox="1"/>
              <p:nvPr/>
            </p:nvSpPr>
            <p:spPr>
              <a:xfrm>
                <a:off x="5595209" y="3960484"/>
                <a:ext cx="897300" cy="64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</a:rPr>
                  <a:t>new</a:t>
                </a:r>
                <a:r>
                  <a:rPr lang="en">
                    <a:solidFill>
                      <a:schemeClr val="dk1"/>
                    </a:solidFill>
                  </a:rPr>
                  <a:t>! </a:t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9919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7550" y="449900"/>
            <a:ext cx="5288900" cy="424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280EE3-7DF2-804F-9F60-95160719CB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Editing demonstration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039F6-9403-5149-90EC-088F08AEC6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400" dirty="0"/>
              <a:t>Navigation</a:t>
            </a:r>
          </a:p>
          <a:p>
            <a:pPr marL="114300" indent="0">
              <a:buNone/>
            </a:pPr>
            <a:r>
              <a:rPr lang="en-US" sz="2400" dirty="0"/>
              <a:t>Using the visual editor​</a:t>
            </a:r>
          </a:p>
          <a:p>
            <a:pPr marL="114300" indent="0">
              <a:buNone/>
            </a:pPr>
            <a:r>
              <a:rPr lang="en-US" sz="2400" dirty="0"/>
              <a:t>Adding a citation/Wiki-link​</a:t>
            </a:r>
          </a:p>
          <a:p>
            <a:pPr marL="114300" indent="0">
              <a:buNone/>
            </a:pPr>
            <a:r>
              <a:rPr lang="en-US" sz="2400" dirty="0"/>
              <a:t>Adding an image and caption​</a:t>
            </a:r>
          </a:p>
          <a:p>
            <a:pPr marL="114300" indent="0">
              <a:buNone/>
            </a:pPr>
            <a:r>
              <a:rPr lang="en-US" sz="2400" dirty="0"/>
              <a:t>Adding notes and comments​</a:t>
            </a:r>
          </a:p>
          <a:p>
            <a:pPr marL="114300" indent="0">
              <a:buNone/>
            </a:pPr>
            <a:r>
              <a:rPr lang="en-US" sz="2400" dirty="0"/>
              <a:t>Viewing edit history and talk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05EB7-1ED1-DB49-A64A-A88BEF127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Decolonial Wikipedia Editing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123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9F003F-0FB1-2F40-9C59-54E6CA76E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Images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583E62-BC56-C842-A6C7-4E8FFEEAA6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Different processes depending whether it is:​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E59F75-72DD-C34E-8DD0-99B02363780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87292" y="94711"/>
            <a:ext cx="5697139" cy="4360071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9600" dirty="0"/>
              <a:t>An image already in </a:t>
            </a:r>
            <a:r>
              <a:rPr lang="en-GB" sz="9600" dirty="0" err="1"/>
              <a:t>WikiCommons</a:t>
            </a:r>
            <a:r>
              <a:rPr lang="en-GB" sz="9600" dirty="0"/>
              <a:t> </a:t>
            </a:r>
            <a:r>
              <a:rPr lang="en-GB" sz="9600" dirty="0">
                <a:solidFill>
                  <a:srgbClr val="FCFDFC"/>
                </a:solidFill>
              </a:rPr>
              <a:t>(Lucy e.g. Crystal Palace Bowl)​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9600" dirty="0"/>
              <a:t>Your own work​</a:t>
            </a:r>
          </a:p>
          <a:p>
            <a:pPr marL="0" indent="0">
              <a:lnSpc>
                <a:spcPct val="120000"/>
              </a:lnSpc>
              <a:buNone/>
            </a:pPr>
            <a:endParaRPr lang="en-GB" sz="96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9600" dirty="0"/>
              <a:t>Someone else’s work or an image of someone else: ​</a:t>
            </a:r>
          </a:p>
          <a:p>
            <a:pPr marL="0" indent="0">
              <a:lnSpc>
                <a:spcPct val="120000"/>
              </a:lnSpc>
              <a:buNone/>
            </a:pPr>
            <a:endParaRPr lang="en-GB" sz="96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9600" dirty="0"/>
              <a:t>	Licensing description and copyright tags​</a:t>
            </a:r>
          </a:p>
          <a:p>
            <a:pPr marL="0" indent="0">
              <a:lnSpc>
                <a:spcPct val="120000"/>
              </a:lnSpc>
              <a:buNone/>
            </a:pPr>
            <a:endParaRPr lang="en-GB" sz="96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9600" dirty="0"/>
              <a:t>	Fair use​</a:t>
            </a:r>
          </a:p>
          <a:p>
            <a:pPr marL="0" indent="0">
              <a:lnSpc>
                <a:spcPct val="120000"/>
              </a:lnSpc>
              <a:buNone/>
            </a:pPr>
            <a:endParaRPr lang="en-GB" sz="96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79DFA-FD06-304B-84BE-0E7F045D0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Decolonial Wikipedia Editing</a:t>
            </a:r>
          </a:p>
        </p:txBody>
      </p:sp>
      <p:sp>
        <p:nvSpPr>
          <p:cNvPr id="11" name="Bent Up Arrow 10">
            <a:extLst>
              <a:ext uri="{FF2B5EF4-FFF2-40B4-BE49-F238E27FC236}">
                <a16:creationId xmlns:a16="http://schemas.microsoft.com/office/drawing/2014/main" id="{3310414E-D5EE-694E-94E3-1361741BBE2E}"/>
              </a:ext>
            </a:extLst>
          </p:cNvPr>
          <p:cNvSpPr/>
          <p:nvPr/>
        </p:nvSpPr>
        <p:spPr>
          <a:xfrm rot="5400000">
            <a:off x="3517917" y="2569214"/>
            <a:ext cx="360218" cy="526473"/>
          </a:xfrm>
          <a:prstGeom prst="bentUpArrow">
            <a:avLst/>
          </a:prstGeom>
          <a:solidFill>
            <a:srgbClr val="E71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1656"/>
              </a:solidFill>
            </a:endParaRPr>
          </a:p>
        </p:txBody>
      </p:sp>
      <p:sp>
        <p:nvSpPr>
          <p:cNvPr id="13" name="Bent Up Arrow 12">
            <a:extLst>
              <a:ext uri="{FF2B5EF4-FFF2-40B4-BE49-F238E27FC236}">
                <a16:creationId xmlns:a16="http://schemas.microsoft.com/office/drawing/2014/main" id="{B902ADEB-1C7E-444E-9B87-066BB85BE331}"/>
              </a:ext>
            </a:extLst>
          </p:cNvPr>
          <p:cNvSpPr/>
          <p:nvPr/>
        </p:nvSpPr>
        <p:spPr>
          <a:xfrm rot="5400000">
            <a:off x="3517918" y="3685117"/>
            <a:ext cx="360218" cy="526473"/>
          </a:xfrm>
          <a:prstGeom prst="bentUpArrow">
            <a:avLst/>
          </a:prstGeom>
          <a:solidFill>
            <a:srgbClr val="E71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1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450E7-DBE7-9A46-8F07-68EFBC2B1A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How can Wikipedia editing contribute to the </a:t>
            </a:r>
            <a:r>
              <a:rPr lang="en" dirty="0" err="1"/>
              <a:t>decolonisation</a:t>
            </a:r>
            <a:r>
              <a:rPr lang="en" dirty="0"/>
              <a:t> of knowledge?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64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3F1B-8EA0-064E-B02D-EFDD4AC43A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a page</a:t>
            </a:r>
          </a:p>
        </p:txBody>
      </p:sp>
    </p:spTree>
    <p:extLst>
      <p:ext uri="{BB962C8B-B14F-4D97-AF65-F5344CB8AC3E}">
        <p14:creationId xmlns:p14="http://schemas.microsoft.com/office/powerpoint/2010/main" val="3181537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6FF36F-19B5-E144-97E3-B38C809C4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Account procedure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B5AC9-215C-BE4B-950A-F65B81AB55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569" y="1194197"/>
            <a:ext cx="6509581" cy="3268266"/>
          </a:xfrm>
        </p:spPr>
        <p:txBody>
          <a:bodyPr/>
          <a:lstStyle/>
          <a:p>
            <a:pPr marL="114300" indent="0">
              <a:buNone/>
            </a:pPr>
            <a:r>
              <a:rPr lang="en-US" sz="2400" dirty="0"/>
              <a:t>To make a new page you need to: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Make 10 edits (they can be really small!)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Have a Wikipedia account for 4 at least days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D5F1E-BFDF-BB4E-B5B4-584BE4061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Decolonial Wikipedia Editing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677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3"/>
          <p:cNvSpPr txBox="1"/>
          <p:nvPr/>
        </p:nvSpPr>
        <p:spPr>
          <a:xfrm>
            <a:off x="4572000" y="4555169"/>
            <a:ext cx="56292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u="sng" dirty="0">
                <a:solidFill>
                  <a:srgbClr val="E71656"/>
                </a:solidFill>
                <a:highlight>
                  <a:srgbClr val="EDEBE9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http://mattlingard.com/writing-wikipedia/</a:t>
            </a:r>
            <a:r>
              <a:rPr lang="en" sz="1550" dirty="0">
                <a:solidFill>
                  <a:srgbClr val="E71656"/>
                </a:solidFill>
                <a:highlight>
                  <a:srgbClr val="EDEBE9"/>
                </a:highlight>
              </a:rPr>
              <a:t> ​</a:t>
            </a:r>
            <a:endParaRPr dirty="0">
              <a:solidFill>
                <a:srgbClr val="E7165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6FF36F-19B5-E144-97E3-B38C809C4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Creating a new page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B5AC9-215C-BE4B-950A-F65B81AB55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936" y="3728921"/>
            <a:ext cx="7589112" cy="3240437"/>
          </a:xfrm>
        </p:spPr>
        <p:txBody>
          <a:bodyPr/>
          <a:lstStyle/>
          <a:p>
            <a:pPr marL="114300" indent="0">
              <a:buNone/>
            </a:pPr>
            <a:r>
              <a:rPr lang="en-US" sz="2400" dirty="0"/>
              <a:t>Red links     	   Stubs        Create from search	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D5F1E-BFDF-BB4E-B5B4-584BE4061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Decolonial Wikipedia Editing</a:t>
            </a:r>
            <a:endParaRPr lang="en-GB" dirty="0"/>
          </a:p>
        </p:txBody>
      </p:sp>
      <p:pic>
        <p:nvPicPr>
          <p:cNvPr id="6" name="Google Shape;212;p34">
            <a:extLst>
              <a:ext uri="{FF2B5EF4-FFF2-40B4-BE49-F238E27FC236}">
                <a16:creationId xmlns:a16="http://schemas.microsoft.com/office/drawing/2014/main" id="{F60EA4D4-5283-3A42-90B6-5959A24C881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948" y="1120088"/>
            <a:ext cx="4743350" cy="19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3;p34">
            <a:extLst>
              <a:ext uri="{FF2B5EF4-FFF2-40B4-BE49-F238E27FC236}">
                <a16:creationId xmlns:a16="http://schemas.microsoft.com/office/drawing/2014/main" id="{E0E5DEC7-4B33-C448-BE39-574176B47CD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1223" y="1724638"/>
            <a:ext cx="3943451" cy="1963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310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336" y="1"/>
            <a:ext cx="686932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3F1B-8EA0-064E-B02D-EFDD4AC43A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Ethics</a:t>
            </a:r>
          </a:p>
        </p:txBody>
      </p:sp>
    </p:spTree>
    <p:extLst>
      <p:ext uri="{BB962C8B-B14F-4D97-AF65-F5344CB8AC3E}">
        <p14:creationId xmlns:p14="http://schemas.microsoft.com/office/powerpoint/2010/main" val="3377584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6FF36F-19B5-E144-97E3-B38C809C4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everyone want a Wikipedia page?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B5AC9-215C-BE4B-950A-F65B81AB55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Think about getting in touch first!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D5F1E-BFDF-BB4E-B5B4-584BE4061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Decolonial Wikipedia Editing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865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6FF36F-19B5-E144-97E3-B38C809C4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Chicken and Egg Issue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B5AC9-215C-BE4B-950A-F65B81AB55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What if the sources available look no more credible than the Wikipedia page you want to create or edit? ​</a:t>
            </a:r>
          </a:p>
          <a:p>
            <a:pPr marL="114300" indent="0">
              <a:buNone/>
            </a:pPr>
            <a:r>
              <a:rPr lang="en-US" sz="2400" dirty="0"/>
              <a:t>​</a:t>
            </a:r>
          </a:p>
          <a:p>
            <a:pPr marL="114300" indent="0">
              <a:buNone/>
            </a:pPr>
            <a:r>
              <a:rPr lang="en-US" sz="2400" dirty="0"/>
              <a:t>Hidden/lost histories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“Scraping the barrel”​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D5F1E-BFDF-BB4E-B5B4-584BE4061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Decolonial Wikipedia Editing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331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480" y="0"/>
            <a:ext cx="805103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9"/>
          <p:cNvSpPr txBox="1"/>
          <p:nvPr/>
        </p:nvSpPr>
        <p:spPr>
          <a:xfrm>
            <a:off x="2475307" y="-294050"/>
            <a:ext cx="8811300" cy="1007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dirty="0">
                <a:solidFill>
                  <a:schemeClr val="dk1"/>
                </a:solidFill>
              </a:rPr>
              <a:t>​</a:t>
            </a:r>
            <a:endParaRPr sz="155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u="sng" dirty="0">
                <a:solidFill>
                  <a:srgbClr val="E7165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https://en.wikipedia.org/wiki/Festival_of_Empire</a:t>
            </a:r>
            <a:r>
              <a:rPr lang="en" sz="1550" dirty="0">
                <a:solidFill>
                  <a:srgbClr val="E71656"/>
                </a:solidFill>
              </a:rPr>
              <a:t>  ​</a:t>
            </a:r>
            <a:endParaRPr sz="1550" dirty="0">
              <a:solidFill>
                <a:srgbClr val="E71656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dirty="0">
                <a:solidFill>
                  <a:schemeClr val="dk1"/>
                </a:solidFill>
              </a:rPr>
              <a:t>​</a:t>
            </a:r>
            <a:endParaRPr sz="155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6FF36F-19B5-E144-97E3-B38C809C4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What’s in the barrel?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B5AC9-215C-BE4B-950A-F65B81AB55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570" y="1194197"/>
            <a:ext cx="7870030" cy="326826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If we search 1911 Festival of Empire, what kind of online sources come up that offer new imagery and facts?​</a:t>
            </a:r>
          </a:p>
          <a:p>
            <a:pPr marL="114300" indent="0">
              <a:buNone/>
            </a:pPr>
            <a:r>
              <a:rPr lang="en-US" sz="2400" dirty="0"/>
              <a:t>​</a:t>
            </a:r>
          </a:p>
          <a:p>
            <a:pPr marL="114300" indent="0">
              <a:buNone/>
            </a:pPr>
            <a:r>
              <a:rPr lang="en-US" sz="2400" dirty="0"/>
              <a:t>Would these sources pass Wikipedia notability criteria?​</a:t>
            </a:r>
          </a:p>
          <a:p>
            <a:pPr marL="114300" indent="0">
              <a:buNone/>
            </a:pPr>
            <a:r>
              <a:rPr lang="en-US" sz="2400" dirty="0"/>
              <a:t>​</a:t>
            </a:r>
          </a:p>
          <a:p>
            <a:pPr marL="114300" indent="0">
              <a:buNone/>
            </a:pPr>
            <a:r>
              <a:rPr lang="en-US" sz="2400" dirty="0"/>
              <a:t>What other things should we be cautious about?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D5F1E-BFDF-BB4E-B5B4-584BE4061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Decolonial Wikipedia Editing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79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9F003F-0FB1-2F40-9C59-54E6CA76E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Why Edit Wikipedia?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BE095-501C-8748-92E5-40FDDBF5FB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000" y="1203238"/>
            <a:ext cx="8424000" cy="3260561"/>
          </a:xfr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lvl="3" indent="0">
              <a:lnSpc>
                <a:spcPct val="100000"/>
              </a:lnSpc>
              <a:buNone/>
            </a:pPr>
            <a:r>
              <a:rPr lang="en-GB" sz="2350" dirty="0"/>
              <a:t>Wikipedia is a </a:t>
            </a:r>
            <a:r>
              <a:rPr lang="en-GB" sz="2350" b="1" dirty="0"/>
              <a:t>global resource </a:t>
            </a:r>
            <a:r>
              <a:rPr lang="en-GB" sz="2350" dirty="0"/>
              <a:t>with a huge number of readers</a:t>
            </a:r>
          </a:p>
          <a:p>
            <a:pPr marL="0" lvl="3" indent="0">
              <a:lnSpc>
                <a:spcPct val="100000"/>
              </a:lnSpc>
              <a:buNone/>
            </a:pPr>
            <a:endParaRPr lang="en-GB" sz="2350" dirty="0"/>
          </a:p>
          <a:p>
            <a:pPr marL="0" lvl="3" indent="0">
              <a:lnSpc>
                <a:spcPct val="100000"/>
              </a:lnSpc>
              <a:buNone/>
            </a:pPr>
            <a:r>
              <a:rPr lang="en-GB" sz="2350" dirty="0"/>
              <a:t>Editing helps you </a:t>
            </a:r>
            <a:r>
              <a:rPr lang="en-GB" sz="2350" b="1" dirty="0"/>
              <a:t>learn</a:t>
            </a:r>
          </a:p>
          <a:p>
            <a:pPr marL="0" lvl="3" indent="0">
              <a:lnSpc>
                <a:spcPct val="100000"/>
              </a:lnSpc>
              <a:buNone/>
            </a:pPr>
            <a:endParaRPr lang="en-GB" sz="2350" dirty="0"/>
          </a:p>
          <a:p>
            <a:pPr marL="0" lvl="3" indent="0">
              <a:lnSpc>
                <a:spcPct val="100000"/>
              </a:lnSpc>
              <a:buNone/>
            </a:pPr>
            <a:r>
              <a:rPr lang="en-GB" sz="2350" b="1" dirty="0"/>
              <a:t>Sharing</a:t>
            </a:r>
            <a:r>
              <a:rPr lang="en-GB" sz="2350" dirty="0"/>
              <a:t> information is powerful</a:t>
            </a:r>
          </a:p>
          <a:p>
            <a:pPr marL="0" lvl="3" indent="0">
              <a:lnSpc>
                <a:spcPct val="100000"/>
              </a:lnSpc>
              <a:buNone/>
            </a:pPr>
            <a:endParaRPr lang="en-GB" sz="2350" dirty="0"/>
          </a:p>
          <a:p>
            <a:pPr marL="0" lvl="3" indent="0">
              <a:lnSpc>
                <a:spcPct val="100000"/>
              </a:lnSpc>
              <a:buNone/>
            </a:pPr>
            <a:r>
              <a:rPr lang="en-GB" sz="2350" dirty="0"/>
              <a:t>Wikipedia is the backbone of the internet</a:t>
            </a:r>
          </a:p>
          <a:p>
            <a:pPr marL="0" lvl="3" indent="0">
              <a:lnSpc>
                <a:spcPct val="100000"/>
              </a:lnSpc>
              <a:buNone/>
            </a:pPr>
            <a:endParaRPr lang="en-GB" sz="2350" dirty="0"/>
          </a:p>
          <a:p>
            <a:pPr marL="0" lvl="3" indent="0">
              <a:lnSpc>
                <a:spcPct val="100000"/>
              </a:lnSpc>
              <a:buNone/>
            </a:pPr>
            <a:r>
              <a:rPr lang="en-GB" sz="2350" dirty="0"/>
              <a:t>Wikipedia aims to be </a:t>
            </a:r>
            <a:r>
              <a:rPr lang="en-GB" sz="2350" b="1" dirty="0"/>
              <a:t>neutral*</a:t>
            </a:r>
          </a:p>
          <a:p>
            <a:pPr marL="0" lvl="3" indent="0">
              <a:buNone/>
            </a:pP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79DFA-FD06-304B-84BE-0E7F045D0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Decolonial Wikipedia Editing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708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E82DA0-063A-1F45-8402-076075DE17D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11">
            <a:extLst>
              <a:ext uri="{FF2B5EF4-FFF2-40B4-BE49-F238E27FC236}">
                <a16:creationId xmlns:a16="http://schemas.microsoft.com/office/drawing/2014/main" id="{9B442D5B-4531-7143-9C87-4EE1176FA8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28" b="728"/>
          <a:stretch/>
        </p:blipFill>
        <p:spPr>
          <a:xfrm>
            <a:off x="359569" y="1202173"/>
            <a:ext cx="8424863" cy="3268265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9731518-D1B8-F04E-97FD-51E180425CD1}"/>
              </a:ext>
            </a:extLst>
          </p:cNvPr>
          <p:cNvSpPr txBox="1">
            <a:spLocks/>
          </p:cNvSpPr>
          <p:nvPr/>
        </p:nvSpPr>
        <p:spPr>
          <a:xfrm>
            <a:off x="0" y="4169192"/>
            <a:ext cx="5645888" cy="351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126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None/>
              <a:tabLst/>
              <a:defRPr sz="18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0" algn="l" defTabSz="126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80000"/>
              <a:buFontTx/>
              <a:buNone/>
              <a:tabLst>
                <a:tab pos="126000" algn="l"/>
              </a:tabLst>
              <a:defRPr sz="16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432000" algn="l" defTabSz="126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Pct val="80000"/>
              <a:buFont typeface="Wingdings 2" panose="05020102010507070707" pitchFamily="18" charset="2"/>
              <a:buChar char=""/>
              <a:tabLst>
                <a:tab pos="126000" algn="l"/>
              </a:tabLst>
              <a:defRPr sz="2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432000" algn="l" defTabSz="126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¢"/>
              <a:tabLst/>
              <a:defRPr sz="2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432000" algn="l" defTabSz="126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¢"/>
              <a:tabLst>
                <a:tab pos="126000" algn="l"/>
              </a:tabLst>
              <a:defRPr sz="2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432000" algn="l" defTabSz="126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£"/>
              <a:tabLst>
                <a:tab pos="126000" algn="l"/>
              </a:tabLst>
              <a:defRPr sz="2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00" indent="-432000" algn="l" defTabSz="126000" rtl="0" eaLnBrk="1" latinLnBrk="0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126000" algn="l"/>
              </a:tabLst>
              <a:defRPr sz="2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60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26000" algn="l"/>
              </a:tabLst>
              <a:defRPr sz="2400" b="1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260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26000" algn="l"/>
              </a:tabLst>
              <a:defRPr sz="2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900" dirty="0"/>
              <a:t>Image from Wikimedia commons</a:t>
            </a:r>
            <a:endParaRPr lang="en-US" sz="9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DBFBE26-AE63-6C4F-BB94-9276958AF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431" y="359774"/>
            <a:ext cx="8424000" cy="540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E71656"/>
                </a:solidFill>
              </a:rPr>
              <a:t>https://</a:t>
            </a:r>
            <a:r>
              <a:rPr lang="en-GB" dirty="0" err="1">
                <a:solidFill>
                  <a:srgbClr val="E71656"/>
                </a:solidFill>
              </a:rPr>
              <a:t>decolonisingwikipedianetwork.myblog.arts.ac.uk</a:t>
            </a:r>
            <a:r>
              <a:rPr lang="en-GB" dirty="0">
                <a:solidFill>
                  <a:srgbClr val="E71656"/>
                </a:solidFill>
              </a:rPr>
              <a:t>/</a:t>
            </a:r>
            <a:endParaRPr lang="en-US" dirty="0">
              <a:solidFill>
                <a:srgbClr val="E71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6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9F003F-0FB1-2F40-9C59-54E6CA76E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583E62-BC56-C842-A6C7-4E8FFEEAA6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Wikipedia is biased!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E59F75-72DD-C34E-8DD0-99B02363780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21173" y="896299"/>
            <a:ext cx="5071073" cy="326826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400" dirty="0"/>
              <a:t>Wikipedia’s writers are mostly from Europe and North America​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Only about 10% of Wikipedia's writers are women​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Only about 18% of biographies on English Wikipedia are about women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79DFA-FD06-304B-84BE-0E7F045D0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Decolonial Wikipedia Editing</a:t>
            </a:r>
          </a:p>
        </p:txBody>
      </p:sp>
    </p:spTree>
    <p:extLst>
      <p:ext uri="{BB962C8B-B14F-4D97-AF65-F5344CB8AC3E}">
        <p14:creationId xmlns:p14="http://schemas.microsoft.com/office/powerpoint/2010/main" val="333775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9F003F-0FB1-2F40-9C59-54E6CA76E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583E62-BC56-C842-A6C7-4E8FFEEAA6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Other causes </a:t>
            </a:r>
          </a:p>
          <a:p>
            <a:r>
              <a:rPr lang="en-US" dirty="0"/>
              <a:t>of bias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E59F75-72DD-C34E-8DD0-99B023637801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Digital poverty &amp; unequal access to technology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English is dominant in many online spaces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79DFA-FD06-304B-84BE-0E7F045D0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Decolonial Wikipedia Editing</a:t>
            </a:r>
          </a:p>
        </p:txBody>
      </p:sp>
    </p:spTree>
    <p:extLst>
      <p:ext uri="{BB962C8B-B14F-4D97-AF65-F5344CB8AC3E}">
        <p14:creationId xmlns:p14="http://schemas.microsoft.com/office/powerpoint/2010/main" val="1300416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9F003F-0FB1-2F40-9C59-54E6CA76E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583E62-BC56-C842-A6C7-4E8FFEEAA6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Wikipedia is flawed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E59F75-72DD-C34E-8DD0-99B023637801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 anchor="ctr"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/>
              <a:t>But we can change it!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79DFA-FD06-304B-84BE-0E7F045D0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Decolonial Wikipedia Editing</a:t>
            </a:r>
          </a:p>
        </p:txBody>
      </p:sp>
    </p:spTree>
    <p:extLst>
      <p:ext uri="{BB962C8B-B14F-4D97-AF65-F5344CB8AC3E}">
        <p14:creationId xmlns:p14="http://schemas.microsoft.com/office/powerpoint/2010/main" val="332682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D746AA-824F-C64F-A99C-717F66B9D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9" y="359774"/>
            <a:ext cx="8424862" cy="540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Context </a:t>
            </a:r>
          </a:p>
        </p:txBody>
      </p:sp>
      <p:pic>
        <p:nvPicPr>
          <p:cNvPr id="13" name="Picture Placeholder 9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C3F2A023-541B-9B47-A51F-3D5B7C05ED54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rcRect t="635" b="635"/>
          <a:stretch>
            <a:fillRect/>
          </a:stretch>
        </p:blipFill>
        <p:spPr>
          <a:xfrm>
            <a:off x="469838" y="980796"/>
            <a:ext cx="4102162" cy="2356718"/>
          </a:xfrm>
        </p:spPr>
      </p:pic>
    </p:spTree>
    <p:extLst>
      <p:ext uri="{BB962C8B-B14F-4D97-AF65-F5344CB8AC3E}">
        <p14:creationId xmlns:p14="http://schemas.microsoft.com/office/powerpoint/2010/main" val="342819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D746AA-824F-C64F-A99C-717F66B9D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9" y="359774"/>
            <a:ext cx="8424862" cy="540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Context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061D3-63C7-6F40-82FF-7AFA7CD48B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569" y="899774"/>
            <a:ext cx="5405611" cy="365957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Wikipedia is a global resource, read 20 billion times a month​</a:t>
            </a:r>
          </a:p>
          <a:p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Visibility on Wikipedia translates to visibility online​</a:t>
            </a:r>
          </a:p>
          <a:p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Used by Amazon and Google to power personal assistants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D746AA-824F-C64F-A99C-717F66B9D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9" y="359774"/>
            <a:ext cx="8424862" cy="540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Context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061D3-63C7-6F40-82FF-7AFA7CD48B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568" y="741963"/>
            <a:ext cx="5885115" cy="3659574"/>
          </a:xfrm>
        </p:spPr>
        <p:txBody>
          <a:bodyPr>
            <a:normAutofit fontScale="40000" lnSpcReduction="20000"/>
          </a:bodyPr>
          <a:lstStyle/>
          <a:p>
            <a:pPr marL="114300" indent="0">
              <a:lnSpc>
                <a:spcPct val="120000"/>
              </a:lnSpc>
              <a:buNone/>
            </a:pPr>
            <a:r>
              <a:rPr lang="en-US" sz="6000" dirty="0"/>
              <a:t>​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en-US" sz="6000" dirty="0"/>
              <a:t>Used by YouTube and Facebook against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en-US" sz="6000" dirty="0"/>
              <a:t>fake news and conspiracy theories</a:t>
            </a:r>
          </a:p>
          <a:p>
            <a:pPr marL="114300" indent="0">
              <a:lnSpc>
                <a:spcPct val="120000"/>
              </a:lnSpc>
              <a:buNone/>
            </a:pPr>
            <a:endParaRPr lang="en-US" sz="6000" dirty="0"/>
          </a:p>
          <a:p>
            <a:pPr marL="114300" indent="0">
              <a:lnSpc>
                <a:spcPct val="120000"/>
              </a:lnSpc>
              <a:buNone/>
            </a:pPr>
            <a:r>
              <a:rPr lang="en-US" sz="6000" dirty="0"/>
              <a:t>Used by the public and professionals​</a:t>
            </a:r>
          </a:p>
          <a:p>
            <a:pPr marL="114300" indent="0">
              <a:lnSpc>
                <a:spcPct val="120000"/>
              </a:lnSpc>
              <a:buNone/>
            </a:pPr>
            <a:endParaRPr lang="en-US" sz="6000" dirty="0"/>
          </a:p>
          <a:p>
            <a:pPr marL="114300" indent="0">
              <a:lnSpc>
                <a:spcPct val="120000"/>
              </a:lnSpc>
              <a:buNone/>
            </a:pPr>
            <a:r>
              <a:rPr lang="en-US" sz="6000" dirty="0"/>
              <a:t>Journalists use Wikipedia to brush up 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en-US" sz="6000" dirty="0"/>
              <a:t>on subjects &amp; decide who to talk to</a:t>
            </a:r>
          </a:p>
          <a:p>
            <a:endParaRPr lang="en-US" dirty="0"/>
          </a:p>
        </p:txBody>
      </p:sp>
      <p:pic>
        <p:nvPicPr>
          <p:cNvPr id="10" name="Picture Placeholder 11">
            <a:extLst>
              <a:ext uri="{FF2B5EF4-FFF2-40B4-BE49-F238E27FC236}">
                <a16:creationId xmlns:a16="http://schemas.microsoft.com/office/drawing/2014/main" id="{1DC2502D-C3A7-7543-973F-CF145C12C6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64" b="9464"/>
          <a:stretch/>
        </p:blipFill>
        <p:spPr>
          <a:xfrm>
            <a:off x="6037487" y="1906638"/>
            <a:ext cx="2591233" cy="1488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39696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2F2F2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826</Words>
  <Application>Microsoft Office PowerPoint</Application>
  <PresentationFormat>On-screen Show (16:9)</PresentationFormat>
  <Paragraphs>152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Simple Light</vt:lpstr>
      <vt:lpstr>Decolonial Wikipedia Editing</vt:lpstr>
      <vt:lpstr>How can Wikipedia editing contribute to the decolonisation of knowledge?</vt:lpstr>
      <vt:lpstr>Why Edit Wikipedia?</vt:lpstr>
      <vt:lpstr>Context </vt:lpstr>
      <vt:lpstr>Context </vt:lpstr>
      <vt:lpstr>Context </vt:lpstr>
      <vt:lpstr>Context </vt:lpstr>
      <vt:lpstr>Context </vt:lpstr>
      <vt:lpstr>Context </vt:lpstr>
      <vt:lpstr>Our Aims</vt:lpstr>
      <vt:lpstr>Editing Wikipedia</vt:lpstr>
      <vt:lpstr>Making an account</vt:lpstr>
      <vt:lpstr>Profile Declaration</vt:lpstr>
      <vt:lpstr>What counts as an edit?</vt:lpstr>
      <vt:lpstr>PowerPoint Presentation</vt:lpstr>
      <vt:lpstr>PowerPoint Presentation</vt:lpstr>
      <vt:lpstr>PowerPoint Presentation</vt:lpstr>
      <vt:lpstr>Editing demonstration</vt:lpstr>
      <vt:lpstr>Images</vt:lpstr>
      <vt:lpstr>Creating a page</vt:lpstr>
      <vt:lpstr>Account procedure</vt:lpstr>
      <vt:lpstr>PowerPoint Presentation</vt:lpstr>
      <vt:lpstr>Creating a new page</vt:lpstr>
      <vt:lpstr>PowerPoint Presentation</vt:lpstr>
      <vt:lpstr>Ethics</vt:lpstr>
      <vt:lpstr>Does everyone want a Wikipedia page?</vt:lpstr>
      <vt:lpstr>The Chicken and Egg Issue</vt:lpstr>
      <vt:lpstr>PowerPoint Presentation</vt:lpstr>
      <vt:lpstr>What’s in the barrel?</vt:lpstr>
      <vt:lpstr>https://decolonisingwikipedianetwork.myblog.arts.ac.uk/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Decolonial Wikipedia Editing</dc:title>
  <cp:lastModifiedBy>Natalie Steinhouse</cp:lastModifiedBy>
  <cp:revision>12</cp:revision>
  <dcterms:modified xsi:type="dcterms:W3CDTF">2022-06-30T16:41:32Z</dcterms:modified>
</cp:coreProperties>
</file>